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  <p:sldId id="260" r:id="rId9"/>
    <p:sldId id="264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9FF"/>
    <a:srgbClr val="ADD5F9"/>
    <a:srgbClr val="C9ECFB"/>
    <a:srgbClr val="A3C3F7"/>
    <a:srgbClr val="B4E4FA"/>
    <a:srgbClr val="C5D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8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8017-A7D4-46B9-8950-3B4BA29945E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DF58F-500A-4D9D-8AC5-FDD062638E5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0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77BB-9C38-4FFC-B109-FD63CB943AF4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2E3D-A59A-4A9F-B16B-916E8FFC1C3B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2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AD2-F2BE-411B-AF72-71B04376BA04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5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F002-4EC7-4CF6-9E6A-A6ED4A26843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5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E578-8E5E-41E2-8C1A-08697379A3FE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F478-13D1-4A53-9315-6B16C8504754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5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7D462-E8E3-40ED-A4AC-FFB9CC40D023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3198-13D8-4334-B43B-FBEF50BB15A8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9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3E4E-2F52-4DFD-B082-B30616D63357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8345-140E-4169-8F04-CBDCC8DAFC9A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0B5F-7380-4072-9149-AFE94DA3F4E4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8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bg1">
                <a:lumMod val="95000"/>
              </a:schemeClr>
            </a:gs>
            <a:gs pos="37000">
              <a:srgbClr val="ADD5F9">
                <a:lumMod val="83000"/>
                <a:lumOff val="17000"/>
              </a:srgbClr>
            </a:gs>
            <a:gs pos="100000">
              <a:srgbClr val="82BFFF"/>
            </a:gs>
            <a:gs pos="94000">
              <a:srgbClr val="C9ECFB"/>
            </a:gs>
            <a:gs pos="98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98B1-95AA-4689-9A7C-691D8DF283E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4861C-1580-49D0-BE84-D4D3B1256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geana@snspms.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826" y="409228"/>
            <a:ext cx="8822413" cy="86409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Joint Action Health Equity Europe (JAHEE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 - WP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9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Health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Equity in All Policies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85" y="1238609"/>
            <a:ext cx="9073015" cy="223224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Implementation Actions – ROMANIA</a:t>
            </a: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“Assessing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impact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 community centers on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vulnerable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population: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case study in 10 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counties in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central and western Romania”</a:t>
            </a:r>
            <a:endParaRPr lang="ro-RO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siglainc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3600" y="4391561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o-RO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NSPHMPD:</a:t>
            </a:r>
          </a:p>
          <a:p>
            <a:pPr algn="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Adina GEANA</a:t>
            </a:r>
          </a:p>
          <a:p>
            <a:pPr algn="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Mona MOLDOVAN</a:t>
            </a:r>
          </a:p>
          <a:p>
            <a:pPr algn="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Silvia Gabriela SC</a:t>
            </a:r>
            <a:r>
              <a:rPr lang="ro-RO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NTEE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9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73324"/>
            <a:ext cx="8928992" cy="3096344"/>
          </a:xfrm>
        </p:spPr>
        <p:txBody>
          <a:bodyPr lIns="36000" tIns="36000" rIns="36000" bIns="36000">
            <a:normAutofit fontScale="92500" lnSpcReduction="2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o-RO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AIM</a:t>
            </a:r>
            <a:r>
              <a:rPr lang="ro-RO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convince the policy makers about the importance </a:t>
            </a:r>
            <a:r>
              <a:rPr lang="en-GB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24 community centers on </a:t>
            </a:r>
            <a:r>
              <a:rPr lang="en-US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mitigating urban-rural differences in healthcare quality </a:t>
            </a:r>
            <a:r>
              <a:rPr lang="en-US" sz="2000" b="1" u="sng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access to socio-medical </a:t>
            </a:r>
            <a:r>
              <a:rPr lang="en-US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services is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o-RO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o-RO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</a:t>
            </a:r>
            <a:r>
              <a:rPr lang="ro-RO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identify </a:t>
            </a:r>
            <a:r>
              <a:rPr lang="en-US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areas of most needed intervention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the community centers to improve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social inclusion </a:t>
            </a:r>
            <a:r>
              <a:rPr lang="ro-RO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 necessary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vulnerable populations with special needs</a:t>
            </a:r>
            <a:r>
              <a:rPr lang="ro-RO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o-RO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 descr="siglainc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5403076"/>
            <a:ext cx="3131840" cy="304271"/>
          </a:xfrm>
        </p:spPr>
        <p:txBody>
          <a:bodyPr lIns="72000" tIns="72000" rIns="72000" bIns="72000"/>
          <a:lstStyle/>
          <a:p>
            <a:pPr algn="l"/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WP9 Implementation actions - ROMANIA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8583" y="5377780"/>
            <a:ext cx="442392" cy="304271"/>
          </a:xfrm>
        </p:spPr>
        <p:txBody>
          <a:bodyPr lIns="36000" tIns="36000" rIns="36000" bIns="36000"/>
          <a:lstStyle/>
          <a:p>
            <a:pPr algn="ctr"/>
            <a:fld id="{D884861C-1580-49D0-BE84-D4D3B125657A}" type="slidenum">
              <a:rPr 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2</a:t>
            </a:fld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39" y="399839"/>
            <a:ext cx="8928992" cy="858255"/>
          </a:xfrm>
        </p:spPr>
        <p:txBody>
          <a:bodyPr lIns="72000" tIns="72000" rIns="72000" bIns="72000"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Why these community centers?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24" y="1334823"/>
            <a:ext cx="9108511" cy="4347228"/>
          </a:xfrm>
        </p:spPr>
        <p:txBody>
          <a:bodyPr lIns="36000" tIns="36000" rIns="36000" bIns="36000"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2012 - NSPHMPD implemented </a:t>
            </a:r>
            <a:r>
              <a:rPr lang="en-US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occupational </a:t>
            </a:r>
            <a:r>
              <a:rPr lang="en-US" sz="2000" b="1" u="sng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standard for </a:t>
            </a:r>
            <a:r>
              <a:rPr lang="en-US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community nurses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Romania &amp; established </a:t>
            </a:r>
            <a:r>
              <a:rPr lang="en-US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community centers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provide care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vulnerable populations in rural areas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Poor people, with low socio-economic status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Elderly people </a:t>
            </a:r>
            <a:r>
              <a: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living 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alone / Young </a:t>
            </a:r>
            <a:r>
              <a: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mothers with many 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 suffering from addictions /People w/ </a:t>
            </a:r>
            <a:r>
              <a: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progressive degenerative 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disease 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 </a:t>
            </a:r>
            <a:r>
              <a:rPr lang="en-U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 in high risk situations</a:t>
            </a:r>
            <a:r>
              <a:rPr lang="ro-RO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etc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These people—often neglected and at high risk for social exclusion—need functional, responsive community centers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 seven years, </a:t>
            </a:r>
            <a:r>
              <a:rPr lang="en-US" sz="20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evaluate impact &amp; function of these community centers</a:t>
            </a:r>
            <a:endParaRPr lang="en-US" sz="2000" b="1" u="sng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 descr="siglainc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8583" y="5377780"/>
            <a:ext cx="442392" cy="304271"/>
          </a:xfrm>
        </p:spPr>
        <p:txBody>
          <a:bodyPr lIns="36000" tIns="36000" rIns="36000" bIns="36000"/>
          <a:lstStyle/>
          <a:p>
            <a:pPr algn="ctr"/>
            <a:fld id="{D884861C-1580-49D0-BE84-D4D3B125657A}" type="slidenum">
              <a:rPr 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3</a:t>
            </a:fld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5403076"/>
            <a:ext cx="3131840" cy="304271"/>
          </a:xfrm>
        </p:spPr>
        <p:txBody>
          <a:bodyPr lIns="72000" tIns="72000" rIns="72000" bIns="72000"/>
          <a:lstStyle/>
          <a:p>
            <a:pPr algn="l"/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WP9 Implementation actions - ROMANIA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3110"/>
            <a:ext cx="8928992" cy="858255"/>
          </a:xfrm>
        </p:spPr>
        <p:txBody>
          <a:bodyPr lIns="72000" tIns="72000" rIns="72000" bIns="72000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Implementation: Regional Level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72965"/>
            <a:ext cx="8928992" cy="731912"/>
          </a:xfrm>
        </p:spPr>
        <p:txBody>
          <a:bodyPr lIns="36000" tIns="36000" rIns="36000" bIns="36000"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24 community centers were set up in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counties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across central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western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Romania.</a:t>
            </a:r>
            <a:endParaRPr lang="en-US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 descr="siglainc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8583" y="5377780"/>
            <a:ext cx="442392" cy="304271"/>
          </a:xfrm>
        </p:spPr>
        <p:txBody>
          <a:bodyPr lIns="36000" tIns="36000" rIns="36000" bIns="36000"/>
          <a:lstStyle/>
          <a:p>
            <a:pPr algn="ctr"/>
            <a:fld id="{D884861C-1580-49D0-BE84-D4D3B125657A}" type="slidenum">
              <a:rPr 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4</a:t>
            </a:fld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83" y="1862234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Western Romania – 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</a:t>
            </a:r>
          </a:p>
          <a:p>
            <a:pPr lvl="0"/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TIMIȘ County: 3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ARAD </a:t>
            </a:r>
            <a:r>
              <a:rPr lang="en-US" sz="1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</a:t>
            </a:r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CARAȘ SEVERIN County:2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HUNEDOARA County:2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083" y="349775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 Romania – 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</a:t>
            </a:r>
            <a:r>
              <a:rPr lang="en-US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</a:t>
            </a:r>
          </a:p>
          <a:p>
            <a:pPr lvl="0"/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BRAȘOV </a:t>
            </a:r>
            <a:r>
              <a:rPr lang="en-US" sz="1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</a:t>
            </a:r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MUREȘ </a:t>
            </a:r>
            <a:r>
              <a:rPr lang="en-US" sz="1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</a:t>
            </a:r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4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ALBA </a:t>
            </a:r>
            <a:r>
              <a:rPr lang="en-US" sz="1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</a:t>
            </a:r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COVASNA </a:t>
            </a:r>
            <a:r>
              <a:rPr lang="en-US" sz="1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</a:t>
            </a:r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3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HARGHITA </a:t>
            </a:r>
            <a:r>
              <a:rPr lang="en-US" sz="1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</a:t>
            </a:r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SIBIU </a:t>
            </a:r>
            <a:r>
              <a:rPr lang="en-US" sz="1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County</a:t>
            </a:r>
            <a:r>
              <a:rPr lang="en-US" sz="1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 centers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5403076"/>
            <a:ext cx="3131840" cy="304271"/>
          </a:xfrm>
        </p:spPr>
        <p:txBody>
          <a:bodyPr lIns="72000" tIns="72000" rIns="72000" bIns="72000"/>
          <a:lstStyle/>
          <a:p>
            <a:pPr algn="l"/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WP9 Implementation actions - ROMANIA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8" b="95266" l="2207" r="97724">
                        <a14:foregroundMark x1="16552" y1="29372" x2="16552" y2="29372"/>
                        <a14:foregroundMark x1="14000" y1="32464" x2="14000" y2="32464"/>
                        <a14:foregroundMark x1="14207" y1="36908" x2="14207" y2="36908"/>
                        <a14:foregroundMark x1="6483" y1="48792" x2="6483" y2="48792"/>
                        <a14:foregroundMark x1="37517" y1="91401" x2="37517" y2="91401"/>
                        <a14:foregroundMark x1="44276" y1="93623" x2="44276" y2="93623"/>
                        <a14:foregroundMark x1="53724" y1="95266" x2="53724" y2="95266"/>
                        <a14:foregroundMark x1="91655" y1="68309" x2="91655" y2="68309"/>
                        <a14:foregroundMark x1="95655" y1="65411" x2="95655" y2="65411"/>
                        <a14:foregroundMark x1="67931" y1="6280" x2="67931" y2="6280"/>
                        <a14:foregroundMark x1="31103" y1="4928" x2="31103" y2="4928"/>
                        <a14:foregroundMark x1="2207" y1="46184" x2="2207" y2="46184"/>
                        <a14:foregroundMark x1="92552" y1="84058" x2="92552" y2="84058"/>
                        <a14:foregroundMark x1="97724" y1="85797" x2="97724" y2="85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6708" y="2139820"/>
            <a:ext cx="4608512" cy="32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8338"/>
            <a:ext cx="8928992" cy="858255"/>
          </a:xfrm>
        </p:spPr>
        <p:txBody>
          <a:bodyPr lIns="72000" tIns="72000" rIns="72000" bIns="72000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Our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main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challenge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77" y="1581014"/>
            <a:ext cx="8928992" cy="3749884"/>
          </a:xfrm>
        </p:spPr>
        <p:txBody>
          <a:bodyPr lIns="36000" tIns="36000" rIns="36000" bIns="3600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GB" sz="3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Willingness of </a:t>
            </a:r>
            <a:r>
              <a:rPr lang="en-GB" sz="34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local public and health authorities to </a:t>
            </a:r>
            <a:r>
              <a:rPr lang="en-GB" sz="340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communicate &amp; cooperate</a:t>
            </a:r>
            <a:r>
              <a:rPr lang="en-GB" sz="3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order to identify and take responsibility for existing issues, and devise a common plan to resolve them</a:t>
            </a:r>
          </a:p>
          <a:p>
            <a:pPr marL="0" indent="0">
              <a:buClr>
                <a:srgbClr val="002060"/>
              </a:buClr>
              <a:buNone/>
            </a:pPr>
            <a:endParaRPr lang="en-GB" sz="3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en-GB" sz="3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issues: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knowledge about community </a:t>
            </a:r>
            <a:r>
              <a:rPr lang="en-GB" sz="28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</a:t>
            </a:r>
            <a:endParaRPr lang="en-GB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access to community </a:t>
            </a:r>
            <a:r>
              <a:rPr lang="en-GB" sz="28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</a:t>
            </a:r>
            <a:endParaRPr lang="en-GB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adequate personnel training in community </a:t>
            </a:r>
            <a:r>
              <a:rPr lang="en-GB" sz="28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</a:t>
            </a:r>
            <a:endParaRPr lang="en-GB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proper community integration of </a:t>
            </a:r>
            <a:r>
              <a:rPr lang="en-GB" sz="28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</a:t>
            </a:r>
            <a:endParaRPr lang="en-GB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proper public budgets allocated to </a:t>
            </a:r>
            <a:r>
              <a:rPr lang="en-GB" sz="28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</a:t>
            </a:r>
            <a:r>
              <a:rPr lang="en-GB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proper safety and care measures </a:t>
            </a:r>
          </a:p>
        </p:txBody>
      </p:sp>
      <p:pic>
        <p:nvPicPr>
          <p:cNvPr id="4" name="Picture 4" descr="siglainc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8583" y="5377780"/>
            <a:ext cx="442392" cy="304271"/>
          </a:xfrm>
        </p:spPr>
        <p:txBody>
          <a:bodyPr lIns="36000" tIns="36000" rIns="36000" bIns="36000"/>
          <a:lstStyle/>
          <a:p>
            <a:pPr algn="ctr"/>
            <a:fld id="{D884861C-1580-49D0-BE84-D4D3B125657A}" type="slidenum">
              <a:rPr 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5</a:t>
            </a:fld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5403076"/>
            <a:ext cx="3131840" cy="304271"/>
          </a:xfrm>
        </p:spPr>
        <p:txBody>
          <a:bodyPr lIns="72000" tIns="72000" rIns="72000" bIns="72000"/>
          <a:lstStyle/>
          <a:p>
            <a:pPr algn="l"/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WP9 Implementation actions - ROMANIA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3110"/>
            <a:ext cx="8928992" cy="858255"/>
          </a:xfrm>
        </p:spPr>
        <p:txBody>
          <a:bodyPr lIns="72000" tIns="72000" rIns="72000" bIns="72000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Our Implementation actions (IA)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33500"/>
            <a:ext cx="8928992" cy="3924267"/>
          </a:xfrm>
        </p:spPr>
        <p:txBody>
          <a:bodyPr lIns="36000" tIns="36000" rIns="36000" bIns="36000">
            <a:normAutofit/>
          </a:bodyPr>
          <a:lstStyle/>
          <a:p>
            <a:pPr marL="446088"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Surveying the community nurses from the 24 community centers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(NSPHMPD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– ongoing </a:t>
            </a:r>
          </a:p>
          <a:p>
            <a:pPr marL="446088"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Surveying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Local Public Authorities (mayors)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the 24 community centers (NSPHMPD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– ongoing </a:t>
            </a:r>
          </a:p>
          <a:p>
            <a:pPr marL="446088"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Analyzing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data collected from periodic reports and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survey questionnaires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NSPHMPD) – initiated  </a:t>
            </a:r>
          </a:p>
          <a:p>
            <a:pPr marL="446088"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Identifying the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intervention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areas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(NSPHMPD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– planned 2020  </a:t>
            </a:r>
          </a:p>
          <a:p>
            <a:pPr marL="446088"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Proposing the needed interventions to the Ministry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Health and to the Ministry of Regional Development and Public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Administration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(NSPHMPD) – planned 2020 </a:t>
            </a:r>
          </a:p>
        </p:txBody>
      </p:sp>
      <p:pic>
        <p:nvPicPr>
          <p:cNvPr id="4" name="Picture 4" descr="siglainc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8583" y="5377780"/>
            <a:ext cx="442392" cy="304271"/>
          </a:xfrm>
        </p:spPr>
        <p:txBody>
          <a:bodyPr lIns="36000" tIns="36000" rIns="36000" bIns="36000"/>
          <a:lstStyle/>
          <a:p>
            <a:pPr algn="ctr"/>
            <a:fld id="{D884861C-1580-49D0-BE84-D4D3B125657A}" type="slidenum">
              <a:rPr 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6</a:t>
            </a:fld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5403076"/>
            <a:ext cx="3131840" cy="304271"/>
          </a:xfrm>
        </p:spPr>
        <p:txBody>
          <a:bodyPr lIns="72000" tIns="72000" rIns="72000" bIns="72000"/>
          <a:lstStyle/>
          <a:p>
            <a:pPr algn="l"/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WP9 Implementation actions - ROMANIA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3" y="614393"/>
            <a:ext cx="8005359" cy="720080"/>
          </a:xfrm>
        </p:spPr>
        <p:txBody>
          <a:bodyPr lIns="72000" tIns="72000" rIns="72000" bIns="72000"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Indicators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assessing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effectiveness of the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IAs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61356"/>
            <a:ext cx="8928992" cy="3696411"/>
          </a:xfrm>
        </p:spPr>
        <p:txBody>
          <a:bodyPr lIns="36000" tIns="36000" rIns="36000" bIns="36000"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Reduce absolute numbers and rates of: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Elderly </a:t>
            </a:r>
            <a:r>
              <a:rPr lang="en-US" sz="1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living alone 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Young </a:t>
            </a:r>
            <a:r>
              <a:rPr lang="en-US" sz="1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pregnant </a:t>
            </a: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single women</a:t>
            </a:r>
            <a:endParaRPr lang="en-US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Alcohol addicts </a:t>
            </a:r>
            <a:endParaRPr lang="en-US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Drug addicts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absolute numbers and rates of:</a:t>
            </a:r>
            <a:endParaRPr lang="en-US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Roma people registered on the list of a family doctor 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Persons </a:t>
            </a:r>
            <a:r>
              <a:rPr lang="en-US" sz="1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receiving medical </a:t>
            </a: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advice from community center</a:t>
            </a:r>
            <a:endParaRPr lang="en-US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 descr="siglainc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8583" y="5377780"/>
            <a:ext cx="442392" cy="304271"/>
          </a:xfrm>
        </p:spPr>
        <p:txBody>
          <a:bodyPr lIns="36000" tIns="36000" rIns="36000" bIns="36000"/>
          <a:lstStyle/>
          <a:p>
            <a:pPr algn="ctr"/>
            <a:fld id="{D884861C-1580-49D0-BE84-D4D3B125657A}" type="slidenum">
              <a:rPr 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7</a:t>
            </a:fld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5403076"/>
            <a:ext cx="3131840" cy="304271"/>
          </a:xfrm>
        </p:spPr>
        <p:txBody>
          <a:bodyPr lIns="72000" tIns="72000" rIns="72000" bIns="72000"/>
          <a:lstStyle/>
          <a:p>
            <a:pPr algn="l"/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WP9 Implementation actions - ROMANIA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7308"/>
            <a:ext cx="8928992" cy="858255"/>
          </a:xfrm>
        </p:spPr>
        <p:txBody>
          <a:bodyPr lIns="72000" tIns="72000" rIns="72000" bIns="72000"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Expected outcomes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33364"/>
            <a:ext cx="8928992" cy="3624403"/>
          </a:xfrm>
        </p:spPr>
        <p:txBody>
          <a:bodyPr lIns="36000" tIns="36000" rIns="36000" bIns="36000"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Highlighting best practices </a:t>
            </a:r>
            <a:r>
              <a:rPr lang="en-US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the community centers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Sharing the results </a:t>
            </a:r>
            <a:r>
              <a:rPr lang="en-US" sz="2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</a:t>
            </a:r>
            <a:r>
              <a:rPr lang="en-US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10 involved counties in order to implement the best practice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2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Expanding program </a:t>
            </a:r>
            <a:r>
              <a:rPr lang="en-US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determining </a:t>
            </a:r>
            <a:r>
              <a:rPr lang="en-US" sz="2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counties to </a:t>
            </a:r>
            <a:r>
              <a:rPr lang="en-US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22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en-US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 descr="siglainc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8583" y="5377780"/>
            <a:ext cx="442392" cy="304271"/>
          </a:xfrm>
        </p:spPr>
        <p:txBody>
          <a:bodyPr lIns="36000" tIns="36000" rIns="36000" bIns="36000"/>
          <a:lstStyle/>
          <a:p>
            <a:pPr algn="ctr"/>
            <a:fld id="{D884861C-1580-49D0-BE84-D4D3B125657A}" type="slidenum">
              <a:rPr 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8</a:t>
            </a:fld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5403076"/>
            <a:ext cx="3131840" cy="304271"/>
          </a:xfrm>
        </p:spPr>
        <p:txBody>
          <a:bodyPr lIns="72000" tIns="72000" rIns="72000" bIns="72000"/>
          <a:lstStyle/>
          <a:p>
            <a:pPr algn="l"/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WP9 Implementation actions - ROMANIA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8229600" cy="9525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  <a:endParaRPr lang="en-US" sz="8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861C-1580-49D0-BE84-D4D3B125657A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Image result for community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5744"/>
            <a:ext cx="554461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5403076"/>
            <a:ext cx="3131840" cy="304271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WP9 Implementation actions - ROMANIA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siglainc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21485"/>
            <a:ext cx="357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677" y="21485"/>
            <a:ext cx="8820858" cy="33007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National School of Public Health, Management and Professional Development – Bucharest ROMANIA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501774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ageana@snspms.ro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7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703</Words>
  <Application>Microsoft Office PowerPoint</Application>
  <PresentationFormat>Presentazione su schermo (16:10)</PresentationFormat>
  <Paragraphs>93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Office Theme</vt:lpstr>
      <vt:lpstr>Joint Action Health Equity Europe (JAHEE) - WP 9  Health Equity in All Policies </vt:lpstr>
      <vt:lpstr>Presentazione standard di PowerPoint</vt:lpstr>
      <vt:lpstr>Why these community centers?</vt:lpstr>
      <vt:lpstr>Implementation: Regional Level</vt:lpstr>
      <vt:lpstr>Our main challenge</vt:lpstr>
      <vt:lpstr>Our Implementation actions (IA)</vt:lpstr>
      <vt:lpstr>Indicators for assessing the effectiveness of the IAs </vt:lpstr>
      <vt:lpstr>Expected outcomes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Adina Geana</dc:creator>
  <cp:lastModifiedBy>Tortora Paola</cp:lastModifiedBy>
  <cp:revision>45</cp:revision>
  <dcterms:created xsi:type="dcterms:W3CDTF">2018-06-15T14:10:33Z</dcterms:created>
  <dcterms:modified xsi:type="dcterms:W3CDTF">2019-10-03T11:44:14Z</dcterms:modified>
</cp:coreProperties>
</file>