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63" r:id="rId5"/>
    <p:sldId id="262" r:id="rId6"/>
    <p:sldId id="261" r:id="rId7"/>
    <p:sldId id="259" r:id="rId8"/>
    <p:sldId id="260" r:id="rId9"/>
    <p:sldId id="264" r:id="rId10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E9FF"/>
    <a:srgbClr val="ADD5F9"/>
    <a:srgbClr val="C9ECFB"/>
    <a:srgbClr val="A3C3F7"/>
    <a:srgbClr val="B4E4FA"/>
    <a:srgbClr val="C5D6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86" y="90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F8017-A7D4-46B9-8950-3B4BA29945E9}" type="datetimeFigureOut">
              <a:rPr lang="en-US" smtClean="0"/>
              <a:t>10/3/2019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DF58F-500A-4D9D-8AC5-FDD062638E5D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04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A77BB-9C38-4FFC-B109-FD63CB943AF4}" type="datetime1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01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22E3D-A59A-4A9F-B16B-916E8FFC1C3B}" type="datetime1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27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DAD2-F2BE-411B-AF72-71B04376BA04}" type="datetime1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355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0F002-4EC7-4CF6-9E6A-A6ED4A268437}" type="datetime1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50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9E578-8E5E-41E2-8C1A-08697379A3FE}" type="datetime1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2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4F478-13D1-4A53-9315-6B16C8504754}" type="datetime1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957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7D462-E8E3-40ED-A4AC-FFB9CC40D023}" type="datetime1">
              <a:rPr lang="en-US" smtClean="0"/>
              <a:t>10/3/2019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359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A3198-13D8-4334-B43B-FBEF50BB15A8}" type="datetime1">
              <a:rPr lang="en-US" smtClean="0"/>
              <a:t>10/3/2019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29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93E4E-2F52-4DFD-B082-B30616D63357}" type="datetime1">
              <a:rPr lang="en-US" smtClean="0"/>
              <a:t>10/3/2019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07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68345-140E-4169-8F04-CBDCC8DAFC9A}" type="datetime1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26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E0B5F-7380-4072-9149-AFE94DA3F4E4}" type="datetime1">
              <a:rPr lang="en-US" smtClean="0"/>
              <a:t>10/3/2019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8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7000">
              <a:schemeClr val="bg1">
                <a:lumMod val="95000"/>
              </a:schemeClr>
            </a:gs>
            <a:gs pos="37000">
              <a:srgbClr val="ADD5F9">
                <a:lumMod val="83000"/>
                <a:lumOff val="17000"/>
              </a:srgbClr>
            </a:gs>
            <a:gs pos="100000">
              <a:srgbClr val="82BFFF"/>
            </a:gs>
            <a:gs pos="94000">
              <a:srgbClr val="C9ECFB"/>
            </a:gs>
            <a:gs pos="98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B98B1-95AA-4689-9A7C-691D8DF283E8}" type="datetime1">
              <a:rPr lang="en-US" smtClean="0"/>
              <a:t>10/3/2019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4861C-1580-49D0-BE84-D4D3B125657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65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geana@snspms.r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826" y="409228"/>
            <a:ext cx="8822413" cy="864096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Joint Action Health Equity Europe (JAHEE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) - WP 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9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Health </a:t>
            </a:r>
            <a:r>
              <a:rPr lang="en-US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Equity in All Policies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985" y="1238609"/>
            <a:ext cx="9073015" cy="2232248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Implementation Actions – ROMANIA</a:t>
            </a:r>
          </a:p>
          <a:p>
            <a:r>
              <a:rPr lang="en-US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r>
              <a:rPr lang="en-US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“Assessing </a:t>
            </a:r>
            <a:r>
              <a:rPr lang="en-US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the impact </a:t>
            </a:r>
            <a:r>
              <a:rPr lang="en-US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of community centers on </a:t>
            </a:r>
            <a:r>
              <a:rPr lang="en-US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the vulnerable </a:t>
            </a:r>
            <a:r>
              <a:rPr lang="en-US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population: </a:t>
            </a:r>
            <a:r>
              <a:rPr lang="en-US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A case study in 10 </a:t>
            </a:r>
            <a:r>
              <a:rPr lang="en-US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counties in </a:t>
            </a:r>
            <a:r>
              <a:rPr lang="en-US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central and western Romania”</a:t>
            </a:r>
            <a:endParaRPr lang="ro-RO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n-US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8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43600" y="4391561"/>
            <a:ext cx="3600400" cy="132343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r"/>
            <a:r>
              <a:rPr lang="ro-RO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NSPHMPD:</a:t>
            </a:r>
          </a:p>
          <a:p>
            <a:pPr algn="r"/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Adina GEANA</a:t>
            </a:r>
          </a:p>
          <a:p>
            <a:pPr algn="r"/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Mona MOLDOVAN</a:t>
            </a:r>
          </a:p>
          <a:p>
            <a:pPr algn="r"/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Silvia Gabriela SC</a:t>
            </a:r>
            <a:r>
              <a:rPr lang="ro-RO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NTEE</a:t>
            </a:r>
            <a:endParaRPr lang="en-US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196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273324"/>
            <a:ext cx="8928992" cy="3096344"/>
          </a:xfrm>
        </p:spPr>
        <p:txBody>
          <a:bodyPr lIns="36000" tIns="36000" rIns="36000" bIns="36000">
            <a:normAutofit fontScale="92500" lnSpcReduction="20000"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o-RO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AIM</a:t>
            </a:r>
            <a:r>
              <a:rPr lang="ro-RO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GB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to convince the policy makers about the importance </a:t>
            </a:r>
            <a:r>
              <a:rPr lang="en-GB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impact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24 community centers on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mitigating urban-rural differences in healthcare quality </a:t>
            </a:r>
            <a:r>
              <a:rPr lang="en-US" sz="2000" b="1" u="sng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access to socio-medical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services is 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endParaRPr lang="en-US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ro-RO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ro-RO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TARGET</a:t>
            </a:r>
            <a:r>
              <a:rPr lang="ro-RO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identify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areas of most needed intervention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in the community centers to improve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social inclusion </a:t>
            </a:r>
            <a:r>
              <a:rPr lang="ro-RO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provide necessary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support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vulnerable populations with special needs</a:t>
            </a:r>
            <a:r>
              <a:rPr lang="ro-RO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o-RO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2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39" y="399839"/>
            <a:ext cx="8928992" cy="858255"/>
          </a:xfrm>
        </p:spPr>
        <p:txBody>
          <a:bodyPr lIns="72000" tIns="72000" rIns="72000" bIns="72000">
            <a:norm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Why these community centers?</a:t>
            </a:r>
            <a:endParaRPr lang="en-U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024" y="1334823"/>
            <a:ext cx="9108511" cy="4347228"/>
          </a:xfrm>
        </p:spPr>
        <p:txBody>
          <a:bodyPr lIns="36000" tIns="36000" rIns="36000" bIns="36000">
            <a:normAutofit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2012 - NSPHMPD implemented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occupational </a:t>
            </a:r>
            <a:r>
              <a:rPr lang="en-US" sz="2000" b="1" u="sng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standard for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community nurses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 Romania &amp; established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24 community centers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to provide care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for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vulnerable populations in rural areas</a:t>
            </a:r>
            <a:r>
              <a:rPr lang="en-US" sz="16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 </a:t>
            </a:r>
          </a:p>
          <a:p>
            <a:pPr lvl="2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Poor people, with low socio-economic status</a:t>
            </a:r>
          </a:p>
          <a:p>
            <a:pPr lvl="2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Elderly people </a:t>
            </a:r>
            <a:r>
              <a:rPr lang="en-US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living </a:t>
            </a: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alone / Young </a:t>
            </a:r>
            <a:r>
              <a:rPr lang="en-US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mothers with many </a:t>
            </a: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children</a:t>
            </a:r>
          </a:p>
          <a:p>
            <a:pPr lvl="2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People suffering from addictions /People w/ </a:t>
            </a:r>
            <a:r>
              <a:rPr lang="en-US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progressive degenerative </a:t>
            </a: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disease </a:t>
            </a:r>
          </a:p>
          <a:p>
            <a:pPr lvl="2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</a:t>
            </a: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oma </a:t>
            </a:r>
            <a:r>
              <a:rPr lang="en-US" sz="14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people in high risk situations</a:t>
            </a:r>
            <a:r>
              <a:rPr lang="ro-RO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etc</a:t>
            </a:r>
            <a:r>
              <a:rPr lang="en-US" sz="14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These people—often neglected and at high risk for social exclusion—need functional, responsive community centers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After seven years, </a:t>
            </a:r>
            <a:r>
              <a:rPr lang="en-US" sz="20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evaluate impact &amp; function of these community centers</a:t>
            </a:r>
            <a:endParaRPr lang="en-US" sz="2000" b="1" u="sng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3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5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3110"/>
            <a:ext cx="8928992" cy="858255"/>
          </a:xfrm>
        </p:spPr>
        <p:txBody>
          <a:bodyPr lIns="72000" tIns="72000" rIns="72000" bIns="72000"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Implementation: Regional Level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072965"/>
            <a:ext cx="8928992" cy="731912"/>
          </a:xfrm>
        </p:spPr>
        <p:txBody>
          <a:bodyPr lIns="36000" tIns="36000" rIns="36000" bIns="36000">
            <a:normAutofit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24 community centers were set up in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 counties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across central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and western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Romania.</a:t>
            </a:r>
            <a:endParaRPr lang="en-US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4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083" y="1862234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/>
            <a:r>
              <a:rPr lang="en-US" sz="1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Western Romania – </a:t>
            </a:r>
            <a:r>
              <a:rPr lang="en-US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 </a:t>
            </a:r>
            <a:r>
              <a:rPr lang="en-US" sz="1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</a:p>
          <a:p>
            <a:pPr lvl="0"/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TIMIȘ County: 3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ARAD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CARAȘ SEVERIN County:2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HUNEDOARA County:2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083" y="3497754"/>
            <a:ext cx="3600400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/>
            <a:r>
              <a:rPr lang="en-US" sz="1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 Romania – </a:t>
            </a:r>
            <a:r>
              <a:rPr lang="en-US" sz="1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 </a:t>
            </a:r>
            <a:r>
              <a:rPr lang="en-US" sz="1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</a:p>
          <a:p>
            <a:pPr lvl="0"/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BRAȘOV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MUREȘ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4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ALBA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COVASNA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3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HARGHITA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0"/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SIBIU </a:t>
            </a:r>
            <a:r>
              <a:rPr lang="en-US" sz="1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County</a:t>
            </a:r>
            <a:r>
              <a:rPr lang="en-US" sz="1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2 centers</a:t>
            </a:r>
            <a:endParaRPr lang="en-US" sz="1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928" b="95266" l="2207" r="97724">
                        <a14:foregroundMark x1="16552" y1="29372" x2="16552" y2="29372"/>
                        <a14:foregroundMark x1="14000" y1="32464" x2="14000" y2="32464"/>
                        <a14:foregroundMark x1="14207" y1="36908" x2="14207" y2="36908"/>
                        <a14:foregroundMark x1="6483" y1="48792" x2="6483" y2="48792"/>
                        <a14:foregroundMark x1="37517" y1="91401" x2="37517" y2="91401"/>
                        <a14:foregroundMark x1="44276" y1="93623" x2="44276" y2="93623"/>
                        <a14:foregroundMark x1="53724" y1="95266" x2="53724" y2="95266"/>
                        <a14:foregroundMark x1="91655" y1="68309" x2="91655" y2="68309"/>
                        <a14:foregroundMark x1="95655" y1="65411" x2="95655" y2="65411"/>
                        <a14:foregroundMark x1="67931" y1="6280" x2="67931" y2="6280"/>
                        <a14:foregroundMark x1="31103" y1="4928" x2="31103" y2="4928"/>
                        <a14:foregroundMark x1="2207" y1="46184" x2="2207" y2="46184"/>
                        <a14:foregroundMark x1="92552" y1="84058" x2="92552" y2="84058"/>
                        <a14:foregroundMark x1="97724" y1="85797" x2="97724" y2="857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36708" y="2139820"/>
            <a:ext cx="4608512" cy="328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4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48338"/>
            <a:ext cx="8928992" cy="858255"/>
          </a:xfrm>
        </p:spPr>
        <p:txBody>
          <a:bodyPr lIns="72000" tIns="72000" rIns="72000" bIns="72000"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Our </a:t>
            </a: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main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challenge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377" y="1581014"/>
            <a:ext cx="8928992" cy="3749884"/>
          </a:xfrm>
        </p:spPr>
        <p:txBody>
          <a:bodyPr lIns="36000" tIns="36000" rIns="36000" bIns="36000">
            <a:normAutofit fontScale="70000" lnSpcReduction="20000"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indent="0">
              <a:buClr>
                <a:srgbClr val="002060"/>
              </a:buClr>
              <a:buNone/>
            </a:pPr>
            <a:r>
              <a:rPr lang="en-GB" sz="3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Willingness of </a:t>
            </a:r>
            <a:r>
              <a:rPr lang="en-GB" sz="3400" b="1" u="sng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local public and health authorities to </a:t>
            </a:r>
            <a:r>
              <a:rPr lang="en-GB" sz="3400" b="1" u="sng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communicate &amp; cooperate</a:t>
            </a:r>
            <a:r>
              <a:rPr lang="en-GB" sz="34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3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order to identify and take responsibility for existing issues, and devise a common plan to resolve them</a:t>
            </a:r>
          </a:p>
          <a:p>
            <a:pPr marL="0" indent="0">
              <a:buClr>
                <a:srgbClr val="002060"/>
              </a:buClr>
              <a:buNone/>
            </a:pPr>
            <a:endParaRPr lang="en-GB" sz="3400" b="1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r>
              <a:rPr lang="en-GB" sz="34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 issues: </a:t>
            </a: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Lack of knowledge about community </a:t>
            </a:r>
            <a:r>
              <a:rPr lang="en-GB" sz="28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  <a:endParaRPr lang="en-GB" sz="2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Lack of access to community </a:t>
            </a:r>
            <a:r>
              <a:rPr lang="en-GB" sz="28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  <a:endParaRPr lang="en-GB" sz="2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Lack of adequate personnel training in community </a:t>
            </a:r>
            <a:r>
              <a:rPr lang="en-GB" sz="28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  <a:endParaRPr lang="en-GB" sz="2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Lack of proper community integration of </a:t>
            </a:r>
            <a:r>
              <a:rPr lang="en-GB" sz="28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  <a:endParaRPr lang="en-GB" sz="2800" b="1" dirty="0" smtClean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GB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Lack of proper public budgets allocated to </a:t>
            </a:r>
            <a:r>
              <a:rPr lang="en-GB" sz="2800" b="1" dirty="0" err="1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centers</a:t>
            </a:r>
            <a:r>
              <a:rPr lang="en-GB" sz="2800" b="1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and proper safety and care measures </a:t>
            </a: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5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6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23110"/>
            <a:ext cx="8928992" cy="858255"/>
          </a:xfrm>
        </p:spPr>
        <p:txBody>
          <a:bodyPr lIns="72000" tIns="72000" rIns="72000" bIns="72000">
            <a:normAutofit/>
          </a:bodyPr>
          <a:lstStyle/>
          <a:p>
            <a:pPr algn="l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Our Implementation actions (IA)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33500"/>
            <a:ext cx="8928992" cy="3924267"/>
          </a:xfrm>
        </p:spPr>
        <p:txBody>
          <a:bodyPr lIns="36000" tIns="36000" rIns="36000" bIns="36000">
            <a:normAutofit/>
          </a:bodyPr>
          <a:lstStyle/>
          <a:p>
            <a:pPr marL="446088"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Surveying the community nurses from the 24 community centers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(NSPHMPD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 – ongoing </a:t>
            </a:r>
          </a:p>
          <a:p>
            <a:pPr marL="446088"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Surveying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the Local Public Authorities (mayors)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from the 24 community centers (NSPHMPD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 – ongoing </a:t>
            </a:r>
          </a:p>
          <a:p>
            <a:pPr marL="446088"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Analyzing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data collected from periodic reports and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survey questionnaires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NSPHMPD) – initiated  </a:t>
            </a:r>
          </a:p>
          <a:p>
            <a:pPr marL="446088"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Identifying the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intervention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areas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(NSPHMPD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) – planned 2020  </a:t>
            </a:r>
          </a:p>
          <a:p>
            <a:pPr marL="446088"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Proposing the needed interventions to the Ministry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of Health and to the Ministry of Regional Development and Public </a:t>
            </a: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Administration </a:t>
            </a:r>
            <a:r>
              <a:rPr lang="en-US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(NSPHMPD) – planned 2020 </a:t>
            </a: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6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1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083" y="614393"/>
            <a:ext cx="8005359" cy="720080"/>
          </a:xfrm>
        </p:spPr>
        <p:txBody>
          <a:bodyPr lIns="72000" tIns="72000" rIns="72000" bIns="72000">
            <a:normAutofit fontScale="90000"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Indicators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for assessing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the effectiveness of the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IAs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561356"/>
            <a:ext cx="8928992" cy="3696411"/>
          </a:xfrm>
        </p:spPr>
        <p:txBody>
          <a:bodyPr lIns="36000" tIns="36000" rIns="36000" bIns="36000">
            <a:normAutofit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Reduce absolute numbers and rates of: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Elderly </a:t>
            </a:r>
            <a:r>
              <a:rPr lang="en-US" sz="1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living alone 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Young </a:t>
            </a:r>
            <a:r>
              <a:rPr lang="en-US" sz="1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pregnant </a:t>
            </a: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single women</a:t>
            </a:r>
            <a:endParaRPr lang="en-US" sz="18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Alcohol addicts </a:t>
            </a:r>
            <a:endParaRPr lang="en-US" sz="18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Drug addicts 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Increase absolute numbers and rates of:</a:t>
            </a:r>
            <a:endParaRPr lang="en-US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Roma people registered on the list of a family doctor </a:t>
            </a:r>
          </a:p>
          <a:p>
            <a:pPr lvl="1"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Persons </a:t>
            </a:r>
            <a:r>
              <a:rPr lang="en-US" sz="18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receiving medical </a:t>
            </a:r>
            <a:r>
              <a:rPr lang="en-US" sz="18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advice from community center</a:t>
            </a:r>
            <a:endParaRPr lang="en-US" sz="18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7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3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407308"/>
            <a:ext cx="8928992" cy="858255"/>
          </a:xfrm>
        </p:spPr>
        <p:txBody>
          <a:bodyPr lIns="72000" tIns="72000" rIns="72000" bIns="72000">
            <a:norm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Expected outcomes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33364"/>
            <a:ext cx="8928992" cy="3624403"/>
          </a:xfrm>
        </p:spPr>
        <p:txBody>
          <a:bodyPr lIns="36000" tIns="36000" rIns="36000" bIns="36000">
            <a:normAutofit/>
          </a:bodyPr>
          <a:lstStyle/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2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Highlighting best practices </a:t>
            </a:r>
            <a:r>
              <a:rPr lang="en-US" sz="2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 the community centers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endParaRPr lang="en-US" sz="2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2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Sharing the results </a:t>
            </a:r>
            <a:r>
              <a:rPr lang="en-US" sz="2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between </a:t>
            </a:r>
            <a:r>
              <a:rPr lang="en-US" sz="2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10 involved counties in order to implement the best practice</a:t>
            </a: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endParaRPr lang="en-US" sz="22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Clr>
                <a:srgbClr val="002060"/>
              </a:buClr>
              <a:buFont typeface="Wingdings" pitchFamily="2" charset="2"/>
              <a:buChar char="Ø"/>
            </a:pPr>
            <a:r>
              <a:rPr lang="en-US" sz="2200" b="1" u="sng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Expanding program </a:t>
            </a:r>
            <a:r>
              <a:rPr lang="en-US" sz="2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by determining </a:t>
            </a:r>
            <a:r>
              <a:rPr lang="en-US" sz="2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other counties to </a:t>
            </a:r>
            <a:r>
              <a:rPr lang="en-US" sz="2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join</a:t>
            </a:r>
          </a:p>
          <a:p>
            <a:pPr marL="0" indent="0">
              <a:buClr>
                <a:srgbClr val="002060"/>
              </a:buClr>
              <a:buNone/>
            </a:pPr>
            <a:endParaRPr lang="en-US" sz="22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Clr>
                <a:srgbClr val="002060"/>
              </a:buClr>
              <a:buNone/>
            </a:pPr>
            <a:endParaRPr lang="en-US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4" descr="siglaincds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78583" y="5377780"/>
            <a:ext cx="442392" cy="304271"/>
          </a:xfrm>
        </p:spPr>
        <p:txBody>
          <a:bodyPr lIns="36000" tIns="36000" rIns="36000" bIns="36000"/>
          <a:lstStyle/>
          <a:p>
            <a:pPr algn="ctr"/>
            <a:fld id="{D884861C-1580-49D0-BE84-D4D3B125657A}" type="slidenum"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pPr algn="ctr"/>
              <a:t>8</a:t>
            </a:fld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5403076"/>
            <a:ext cx="3131840" cy="304271"/>
          </a:xfrm>
        </p:spPr>
        <p:txBody>
          <a:bodyPr lIns="72000" tIns="72000" rIns="72000" bIns="72000"/>
          <a:lstStyle/>
          <a:p>
            <a:pPr algn="l"/>
            <a:r>
              <a:rPr lang="en-US" sz="1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22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3244"/>
            <a:ext cx="8229600" cy="952500"/>
          </a:xfrm>
        </p:spPr>
        <p:txBody>
          <a:bodyPr>
            <a:noAutofit/>
          </a:bodyPr>
          <a:lstStyle/>
          <a:p>
            <a:r>
              <a:rPr lang="en-US" sz="8000" dirty="0" smtClean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THANK YOU!</a:t>
            </a:r>
            <a:endParaRPr lang="en-US" sz="8000" dirty="0">
              <a:solidFill>
                <a:srgbClr val="00206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4861C-1580-49D0-BE84-D4D3B125657A}" type="slidenum">
              <a:rPr lang="en-US" smtClean="0"/>
              <a:t>9</a:t>
            </a:fld>
            <a:endParaRPr lang="en-US"/>
          </a:p>
        </p:txBody>
      </p:sp>
      <p:pic>
        <p:nvPicPr>
          <p:cNvPr id="1026" name="Picture 2" descr="Image result for community ce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05744"/>
            <a:ext cx="5544616" cy="321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Footer Placeholder 5"/>
          <p:cNvSpPr txBox="1">
            <a:spLocks/>
          </p:cNvSpPr>
          <p:nvPr/>
        </p:nvSpPr>
        <p:spPr>
          <a:xfrm>
            <a:off x="0" y="5403076"/>
            <a:ext cx="3131840" cy="304271"/>
          </a:xfrm>
          <a:prstGeom prst="rect">
            <a:avLst/>
          </a:prstGeom>
        </p:spPr>
        <p:txBody>
          <a:bodyPr vert="horz" lIns="72000" tIns="72000" rIns="72000" bIns="7200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WP9 Implementation actions - ROMANIA</a:t>
            </a:r>
            <a:endParaRPr lang="en-US" sz="1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" name="Picture 4" descr="siglaincd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9" y="21485"/>
            <a:ext cx="357188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2677" y="21485"/>
            <a:ext cx="8820858" cy="330072"/>
          </a:xfrm>
          <a:prstGeom prst="rect">
            <a:avLst/>
          </a:prstGeom>
          <a:noFill/>
        </p:spPr>
        <p:txBody>
          <a:bodyPr wrap="none" lIns="72000" tIns="72000" rIns="72000" bIns="72000" rtlCol="0" anchor="ctr" anchorCtr="0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National School of Public Health, Management and Professional Development – Bucharest ROMANIA</a:t>
            </a:r>
            <a:endParaRPr lang="en-US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4048" y="5017740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ageana@snspms.ro</a:t>
            </a:r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20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87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</TotalTime>
  <Words>703</Words>
  <Application>Microsoft Office PowerPoint</Application>
  <PresentationFormat>Presentazione su schermo (16:10)</PresentationFormat>
  <Paragraphs>93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Arial</vt:lpstr>
      <vt:lpstr>Calibri</vt:lpstr>
      <vt:lpstr>Verdana</vt:lpstr>
      <vt:lpstr>Wingdings</vt:lpstr>
      <vt:lpstr>Office Theme</vt:lpstr>
      <vt:lpstr>Joint Action Health Equity Europe (JAHEE) - WP 9  Health Equity in All Policies </vt:lpstr>
      <vt:lpstr>Presentazione standard di PowerPoint</vt:lpstr>
      <vt:lpstr>Why these community centers?</vt:lpstr>
      <vt:lpstr>Implementation: Regional Level</vt:lpstr>
      <vt:lpstr>Our main challenge</vt:lpstr>
      <vt:lpstr>Our Implementation actions (IA)</vt:lpstr>
      <vt:lpstr>Indicators for assessing the effectiveness of the IAs </vt:lpstr>
      <vt:lpstr>Expected outcomes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Adina Geana</dc:creator>
  <cp:lastModifiedBy>Tortora Paola</cp:lastModifiedBy>
  <cp:revision>45</cp:revision>
  <dcterms:created xsi:type="dcterms:W3CDTF">2018-06-15T14:10:33Z</dcterms:created>
  <dcterms:modified xsi:type="dcterms:W3CDTF">2019-10-03T11:44:14Z</dcterms:modified>
</cp:coreProperties>
</file>